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rels" ContentType="application/vnd.openxmlformats-package.relationships+xml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83" r:id="rId2"/>
    <p:sldId id="266" r:id="rId3"/>
    <p:sldId id="284" r:id="rId4"/>
    <p:sldId id="289" r:id="rId5"/>
    <p:sldId id="290" r:id="rId6"/>
    <p:sldId id="268" r:id="rId7"/>
    <p:sldId id="285" r:id="rId8"/>
    <p:sldId id="267" r:id="rId9"/>
    <p:sldId id="287" r:id="rId10"/>
    <p:sldId id="291" r:id="rId11"/>
    <p:sldId id="293" r:id="rId12"/>
    <p:sldId id="292" r:id="rId13"/>
    <p:sldId id="300" r:id="rId14"/>
    <p:sldId id="295" r:id="rId15"/>
    <p:sldId id="296" r:id="rId16"/>
    <p:sldId id="297" r:id="rId17"/>
    <p:sldId id="286" r:id="rId18"/>
    <p:sldId id="256" r:id="rId19"/>
    <p:sldId id="288" r:id="rId20"/>
    <p:sldId id="298" r:id="rId21"/>
    <p:sldId id="299" r:id="rId22"/>
    <p:sldId id="260" r:id="rId23"/>
  </p:sldIdLst>
  <p:sldSz cx="9144000" cy="5143500" type="screen16x9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90">
          <p15:clr>
            <a:srgbClr val="A4A3A4"/>
          </p15:clr>
        </p15:guide>
        <p15:guide id="2" orient="horz" pos="169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61A2"/>
    <a:srgbClr val="8662E9"/>
    <a:srgbClr val="7800FF"/>
    <a:srgbClr val="9608F3"/>
    <a:srgbClr val="DA2A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02" autoAdjust="0"/>
    <p:restoredTop sz="94675"/>
  </p:normalViewPr>
  <p:slideViewPr>
    <p:cSldViewPr showGuides="1">
      <p:cViewPr>
        <p:scale>
          <a:sx n="117" d="100"/>
          <a:sy n="117" d="100"/>
        </p:scale>
        <p:origin x="384" y="672"/>
      </p:cViewPr>
      <p:guideLst>
        <p:guide orient="horz" pos="2890"/>
        <p:guide orient="horz" pos="16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D2DA1E46-8F53-47F8-B7BC-A9F0352BF51A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B6661C89-6876-48A9-B4F8-488C2CF1172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98274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332F4F-05FD-47C7-9218-E65B2EA3F260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F34D00-1C4A-4843-A69F-4230EB0A4E3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493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AECC24-82D1-47EE-A1C7-E425F3CD9D7E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886881-02D5-4CBA-B86A-380D02969A7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002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1446E1-1E6F-4371-B022-081BA456F2CB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0373FE-7578-46A2-B1D7-46704757B56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1495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63FAEB-4836-4380-A5F6-C12B0A2FB616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B94106-C6F4-4655-B7DE-D48D79F3712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711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A816AA-E71E-45DC-AF46-DD82240BA978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1DC9E6-6DD3-4691-A9C7-D271DA09865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2395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198DEF-303C-4994-A2C6-B1E40C70A56E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0D5811-AC7B-4E29-80B8-F7ADF695AEF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5205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666FE3-05AD-4375-93B1-D51D9C655926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F4A716-14C9-41DE-A1AD-07CBE4E1485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008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EB6315-1C1A-4CF6-AC8D-15125B487332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1591AA-1701-4670-82F8-29319F7ADA5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8231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5B6608-7929-43D4-828B-3DDDC0B73677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E96E4C-A786-42C8-98B7-EB52B4851D5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274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6D260C-836C-48F1-953B-4A144110E8AD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758159-6336-4F39-ABDF-0970ED78D5A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074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B514A1-CDE5-4D2B-BCD1-3D60A0C4ADD4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6E238C-4D9C-4436-A513-4BF035CCAFF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8542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AE5EF827-F91D-450D-8CBF-87B50463ECEC}" type="datetimeFigureOut">
              <a:rPr lang="zh-CN" altLang="en-US"/>
              <a:pPr>
                <a:defRPr/>
              </a:pPr>
              <a:t>17/12/24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8D58473B-3055-42E7-AAA6-D770D94057E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slide" Target="slide2.xml"/><Relationship Id="rId11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4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6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81000" y="339725"/>
            <a:ext cx="877888" cy="215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00" dirty="0" smtClean="0">
                <a:latin typeface="Felix Titling" pitchFamily="82" charset="0"/>
              </a:rPr>
              <a:t>Topic</a:t>
            </a:r>
            <a:endParaRPr lang="zh-CN" altLang="en-US" sz="1000" dirty="0">
              <a:latin typeface="Felix Titling" pitchFamily="82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381000" y="1708150"/>
            <a:ext cx="8294688" cy="0"/>
          </a:xfrm>
          <a:prstGeom prst="line">
            <a:avLst/>
          </a:prstGeom>
          <a:ln w="63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381000" y="1924050"/>
            <a:ext cx="1534765" cy="2571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00" dirty="0" smtClean="0">
                <a:latin typeface="Felix Titling" pitchFamily="82" charset="0"/>
              </a:rPr>
              <a:t>Team</a:t>
            </a:r>
            <a:r>
              <a:rPr lang="zh-CN" altLang="en-US" sz="1000" dirty="0" smtClean="0">
                <a:latin typeface="Felix Titling" pitchFamily="82" charset="0"/>
              </a:rPr>
              <a:t> </a:t>
            </a:r>
            <a:r>
              <a:rPr lang="en-US" altLang="zh-CN" sz="1000" dirty="0" smtClean="0">
                <a:latin typeface="Felix Titling" pitchFamily="82" charset="0"/>
              </a:rPr>
              <a:t>Members</a:t>
            </a:r>
            <a:endParaRPr lang="zh-CN" altLang="en-US" sz="1000" dirty="0">
              <a:latin typeface="Felix Titling" pitchFamily="82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381000" y="3148013"/>
            <a:ext cx="8294688" cy="0"/>
          </a:xfrm>
          <a:prstGeom prst="line">
            <a:avLst/>
          </a:prstGeom>
          <a:ln w="63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371" name="图片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301" y="4446686"/>
            <a:ext cx="19050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直接连接符 24"/>
          <p:cNvCxnSpPr/>
          <p:nvPr/>
        </p:nvCxnSpPr>
        <p:spPr>
          <a:xfrm>
            <a:off x="381000" y="4227513"/>
            <a:ext cx="8294688" cy="0"/>
          </a:xfrm>
          <a:prstGeom prst="line">
            <a:avLst/>
          </a:prstGeom>
          <a:ln w="63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4" name="组合 1023"/>
          <p:cNvGrpSpPr>
            <a:grpSpLocks/>
          </p:cNvGrpSpPr>
          <p:nvPr/>
        </p:nvGrpSpPr>
        <p:grpSpPr bwMode="auto">
          <a:xfrm>
            <a:off x="398462" y="771524"/>
            <a:ext cx="762035" cy="762035"/>
            <a:chOff x="398505" y="771550"/>
            <a:chExt cx="648072" cy="648072"/>
          </a:xfrm>
        </p:grpSpPr>
        <p:sp>
          <p:nvSpPr>
            <p:cNvPr id="4" name="椭圆 3"/>
            <p:cNvSpPr/>
            <p:nvPr/>
          </p:nvSpPr>
          <p:spPr>
            <a:xfrm>
              <a:off x="398505" y="771550"/>
              <a:ext cx="648072" cy="64807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pic>
          <p:nvPicPr>
            <p:cNvPr id="15402" name="图片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96382" y="863670"/>
              <a:ext cx="445656" cy="4526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27" name="组合 1026"/>
          <p:cNvGrpSpPr>
            <a:grpSpLocks/>
          </p:cNvGrpSpPr>
          <p:nvPr/>
        </p:nvGrpSpPr>
        <p:grpSpPr bwMode="auto">
          <a:xfrm>
            <a:off x="3008769" y="769941"/>
            <a:ext cx="754059" cy="754059"/>
            <a:chOff x="2555776" y="771550"/>
            <a:chExt cx="648072" cy="648072"/>
          </a:xfrm>
        </p:grpSpPr>
        <p:sp>
          <p:nvSpPr>
            <p:cNvPr id="7" name="椭圆 6"/>
            <p:cNvSpPr/>
            <p:nvPr/>
          </p:nvSpPr>
          <p:spPr>
            <a:xfrm>
              <a:off x="2555776" y="771550"/>
              <a:ext cx="648072" cy="64807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pic>
          <p:nvPicPr>
            <p:cNvPr id="15398" name="图片 2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2657715" y="896150"/>
              <a:ext cx="429773" cy="4364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30" name="组合 1029"/>
          <p:cNvGrpSpPr>
            <a:grpSpLocks/>
          </p:cNvGrpSpPr>
          <p:nvPr/>
        </p:nvGrpSpPr>
        <p:grpSpPr bwMode="auto">
          <a:xfrm>
            <a:off x="4742251" y="778187"/>
            <a:ext cx="776286" cy="774389"/>
            <a:chOff x="4012386" y="771550"/>
            <a:chExt cx="648072" cy="648072"/>
          </a:xfrm>
        </p:grpSpPr>
        <p:sp>
          <p:nvSpPr>
            <p:cNvPr id="9" name="椭圆 8"/>
            <p:cNvSpPr/>
            <p:nvPr/>
          </p:nvSpPr>
          <p:spPr>
            <a:xfrm>
              <a:off x="4012386" y="771550"/>
              <a:ext cx="648072" cy="64807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pic>
          <p:nvPicPr>
            <p:cNvPr id="15396" name="图片 2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122058" y="872633"/>
              <a:ext cx="436286" cy="4373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25" name="组合 1024"/>
          <p:cNvGrpSpPr>
            <a:grpSpLocks/>
          </p:cNvGrpSpPr>
          <p:nvPr/>
        </p:nvGrpSpPr>
        <p:grpSpPr bwMode="auto">
          <a:xfrm>
            <a:off x="1273438" y="779651"/>
            <a:ext cx="753800" cy="753800"/>
            <a:chOff x="1115616" y="771550"/>
            <a:chExt cx="648072" cy="648072"/>
          </a:xfrm>
        </p:grpSpPr>
        <p:sp>
          <p:nvSpPr>
            <p:cNvPr id="5" name="椭圆 4"/>
            <p:cNvSpPr/>
            <p:nvPr/>
          </p:nvSpPr>
          <p:spPr>
            <a:xfrm>
              <a:off x="1115616" y="771550"/>
              <a:ext cx="648072" cy="64807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pic>
          <p:nvPicPr>
            <p:cNvPr id="15394" name="图片 2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218707" y="875960"/>
              <a:ext cx="449143" cy="4491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26" name="组合 1025"/>
          <p:cNvGrpSpPr>
            <a:grpSpLocks/>
          </p:cNvGrpSpPr>
          <p:nvPr/>
        </p:nvGrpSpPr>
        <p:grpSpPr bwMode="auto">
          <a:xfrm>
            <a:off x="2140179" y="779651"/>
            <a:ext cx="755649" cy="753800"/>
            <a:chOff x="1835696" y="771550"/>
            <a:chExt cx="648072" cy="648072"/>
          </a:xfrm>
        </p:grpSpPr>
        <p:sp>
          <p:nvSpPr>
            <p:cNvPr id="6" name="椭圆 5"/>
            <p:cNvSpPr/>
            <p:nvPr/>
          </p:nvSpPr>
          <p:spPr>
            <a:xfrm>
              <a:off x="1835696" y="771550"/>
              <a:ext cx="648072" cy="64807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pic>
          <p:nvPicPr>
            <p:cNvPr id="15392" name="图片 27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937372" y="883822"/>
              <a:ext cx="445391" cy="439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29" name="组合 1028"/>
          <p:cNvGrpSpPr>
            <a:grpSpLocks/>
          </p:cNvGrpSpPr>
          <p:nvPr/>
        </p:nvGrpSpPr>
        <p:grpSpPr bwMode="auto">
          <a:xfrm>
            <a:off x="3875510" y="791371"/>
            <a:ext cx="754060" cy="754060"/>
            <a:chOff x="3275856" y="771550"/>
            <a:chExt cx="648072" cy="648072"/>
          </a:xfrm>
        </p:grpSpPr>
        <p:sp>
          <p:nvSpPr>
            <p:cNvPr id="8" name="椭圆 7"/>
            <p:cNvSpPr/>
            <p:nvPr/>
          </p:nvSpPr>
          <p:spPr>
            <a:xfrm>
              <a:off x="3275856" y="771550"/>
              <a:ext cx="648072" cy="64807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pic>
          <p:nvPicPr>
            <p:cNvPr id="15390" name="图片 28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371619" y="864029"/>
              <a:ext cx="450027" cy="4431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31" name="组合 1030"/>
          <p:cNvGrpSpPr>
            <a:grpSpLocks/>
          </p:cNvGrpSpPr>
          <p:nvPr/>
        </p:nvGrpSpPr>
        <p:grpSpPr bwMode="auto">
          <a:xfrm>
            <a:off x="5640567" y="779276"/>
            <a:ext cx="773299" cy="773299"/>
            <a:chOff x="4788024" y="771550"/>
            <a:chExt cx="648072" cy="648072"/>
          </a:xfrm>
        </p:grpSpPr>
        <p:sp>
          <p:nvSpPr>
            <p:cNvPr id="10" name="椭圆 9"/>
            <p:cNvSpPr/>
            <p:nvPr/>
          </p:nvSpPr>
          <p:spPr>
            <a:xfrm>
              <a:off x="4788024" y="771550"/>
              <a:ext cx="648072" cy="64807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pic>
          <p:nvPicPr>
            <p:cNvPr id="15388" name="图片 29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78688" y="881305"/>
              <a:ext cx="433372" cy="4267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5384" name="Picture 2">
            <a:hlinkClick r:id="rId10" action="ppaction://hlinksldjump"/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75688" y="4022725"/>
            <a:ext cx="384175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文本框 13"/>
          <p:cNvSpPr txBox="1"/>
          <p:nvPr/>
        </p:nvSpPr>
        <p:spPr>
          <a:xfrm>
            <a:off x="398462" y="2425926"/>
            <a:ext cx="1769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err="1" smtClean="0"/>
              <a:t>Yuyang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err="1" smtClean="0"/>
              <a:t>Rong</a:t>
            </a:r>
            <a:endParaRPr kumimoji="1" lang="zh-CN" altLang="en-US" sz="2400" dirty="0"/>
          </a:p>
        </p:txBody>
      </p:sp>
      <p:sp>
        <p:nvSpPr>
          <p:cNvPr id="15" name="文本框 14"/>
          <p:cNvSpPr txBox="1"/>
          <p:nvPr/>
        </p:nvSpPr>
        <p:spPr>
          <a:xfrm>
            <a:off x="2944075" y="2425925"/>
            <a:ext cx="1431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err="1" smtClean="0"/>
              <a:t>Anqi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Pang</a:t>
            </a:r>
            <a:endParaRPr kumimoji="1" lang="zh-CN" altLang="en-US" sz="24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151968" y="2425924"/>
            <a:ext cx="1781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err="1" smtClean="0"/>
              <a:t>Jianxiong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err="1" smtClean="0"/>
              <a:t>Cai</a:t>
            </a:r>
            <a:endParaRPr kumimoji="1" lang="zh-CN" altLang="en-US" sz="2400" dirty="0"/>
          </a:p>
        </p:txBody>
      </p:sp>
      <p:sp>
        <p:nvSpPr>
          <p:cNvPr id="17" name="文本框 16"/>
          <p:cNvSpPr txBox="1"/>
          <p:nvPr/>
        </p:nvSpPr>
        <p:spPr>
          <a:xfrm>
            <a:off x="422976" y="3456931"/>
            <a:ext cx="1745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Jingyi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Huang</a:t>
            </a:r>
            <a:endParaRPr kumimoji="1" lang="zh-CN" altLang="en-US" sz="2400" dirty="0"/>
          </a:p>
        </p:txBody>
      </p:sp>
      <p:sp>
        <p:nvSpPr>
          <p:cNvPr id="18" name="文本框 17"/>
          <p:cNvSpPr txBox="1"/>
          <p:nvPr/>
        </p:nvSpPr>
        <p:spPr>
          <a:xfrm>
            <a:off x="2944075" y="3456931"/>
            <a:ext cx="1124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err="1" smtClean="0"/>
              <a:t>Ziyue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Li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6598187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20663" y="125413"/>
            <a:ext cx="443993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Direct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Comparison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80" y="1899556"/>
            <a:ext cx="6800935" cy="274242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91580" y="1135595"/>
            <a:ext cx="57070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Euclidean</a:t>
            </a:r>
            <a:r>
              <a:rPr kumimoji="1" lang="zh-CN" altLang="en-US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kumimoji="1" lang="en-US" altLang="zh-CN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distance</a:t>
            </a:r>
            <a:r>
              <a:rPr kumimoji="1" lang="zh-CN" altLang="en-US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kumimoji="1" lang="en-US" altLang="zh-CN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between</a:t>
            </a:r>
            <a:r>
              <a:rPr kumimoji="1" lang="zh-CN" altLang="en-US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kumimoji="1" lang="en-US" altLang="zh-CN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points</a:t>
            </a:r>
            <a:r>
              <a:rPr kumimoji="1" lang="zh-CN" altLang="en-US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kumimoji="1" lang="en-US" altLang="zh-CN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in</a:t>
            </a:r>
            <a:r>
              <a:rPr kumimoji="1" lang="zh-CN" altLang="en-US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kumimoji="1" lang="en-US" altLang="zh-CN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two</a:t>
            </a:r>
            <a:r>
              <a:rPr kumimoji="1" lang="zh-CN" altLang="en-US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kumimoji="1" lang="en-US" altLang="zh-CN" sz="2000" i="1" dirty="0" smtClean="0">
                <a:solidFill>
                  <a:schemeClr val="accent6">
                    <a:lumMod val="50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skeletons</a:t>
            </a:r>
            <a:endParaRPr kumimoji="1" lang="zh-CN" altLang="en-US" sz="2000" i="1" dirty="0">
              <a:solidFill>
                <a:schemeClr val="accent6">
                  <a:lumMod val="50000"/>
                </a:schemeClr>
              </a:solidFill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06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40" y="1311610"/>
            <a:ext cx="1957646" cy="245216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935" y="0"/>
            <a:ext cx="1957645" cy="24521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935" y="2711763"/>
            <a:ext cx="1961732" cy="245216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723831" y="2245305"/>
            <a:ext cx="9284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 smtClean="0">
                <a:solidFill>
                  <a:srgbClr val="FF0000"/>
                </a:solidFill>
                <a:latin typeface="Stencil" charset="0"/>
                <a:ea typeface="Stencil" charset="0"/>
                <a:cs typeface="Stencil" charset="0"/>
              </a:rPr>
              <a:t>V.S.</a:t>
            </a:r>
            <a:endParaRPr kumimoji="1" lang="zh-CN" altLang="en-US" sz="3200" b="1" dirty="0">
              <a:solidFill>
                <a:srgbClr val="FF0000"/>
              </a:solidFill>
              <a:latin typeface="Stencil" charset="0"/>
              <a:ea typeface="Stencil" charset="0"/>
              <a:cs typeface="Stencil" charset="0"/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6283312" y="1069294"/>
            <a:ext cx="673953" cy="37733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右箭头 12"/>
          <p:cNvSpPr/>
          <p:nvPr/>
        </p:nvSpPr>
        <p:spPr>
          <a:xfrm>
            <a:off x="6283312" y="3559339"/>
            <a:ext cx="673953" cy="37733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047275" y="996349"/>
            <a:ext cx="18036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rgbClr val="00B050"/>
                </a:solidFill>
                <a:latin typeface="Stencil" charset="0"/>
                <a:ea typeface="Stencil" charset="0"/>
                <a:cs typeface="Stencil" charset="0"/>
              </a:rPr>
              <a:t>LOSS</a:t>
            </a:r>
            <a:r>
              <a:rPr kumimoji="1" lang="zh-CN" altLang="en-US" sz="2800" dirty="0" smtClean="0">
                <a:solidFill>
                  <a:srgbClr val="00B05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en-US" altLang="zh-CN" sz="2800" dirty="0" smtClean="0">
                <a:solidFill>
                  <a:srgbClr val="00B050"/>
                </a:solidFill>
                <a:latin typeface="Stencil" charset="0"/>
                <a:ea typeface="Stencil" charset="0"/>
                <a:cs typeface="Stencil" charset="0"/>
              </a:rPr>
              <a:t>=</a:t>
            </a:r>
            <a:r>
              <a:rPr kumimoji="1" lang="zh-CN" altLang="en-US" sz="2800" dirty="0" smtClean="0">
                <a:solidFill>
                  <a:srgbClr val="00B05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en-US" altLang="zh-CN" sz="2800" dirty="0" smtClean="0">
                <a:solidFill>
                  <a:srgbClr val="00B050"/>
                </a:solidFill>
                <a:latin typeface="Stencil" charset="0"/>
                <a:ea typeface="Stencil" charset="0"/>
                <a:cs typeface="Stencil" charset="0"/>
              </a:rPr>
              <a:t>70</a:t>
            </a:r>
            <a:endParaRPr kumimoji="1" lang="zh-CN" altLang="en-US" sz="2800" dirty="0">
              <a:solidFill>
                <a:srgbClr val="00B050"/>
              </a:solidFill>
              <a:latin typeface="Stencil" charset="0"/>
              <a:ea typeface="Stencil" charset="0"/>
              <a:cs typeface="Stencil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047275" y="3502166"/>
            <a:ext cx="20104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rgbClr val="002060"/>
                </a:solidFill>
                <a:latin typeface="Stencil" charset="0"/>
                <a:ea typeface="Stencil" charset="0"/>
                <a:cs typeface="Stencil" charset="0"/>
              </a:rPr>
              <a:t>LOSS</a:t>
            </a:r>
            <a:r>
              <a:rPr kumimoji="1" lang="zh-CN" altLang="en-US" sz="2800" dirty="0">
                <a:solidFill>
                  <a:srgbClr val="00206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en-US" altLang="zh-CN" sz="2800" dirty="0">
                <a:solidFill>
                  <a:srgbClr val="002060"/>
                </a:solidFill>
                <a:latin typeface="Stencil" charset="0"/>
                <a:ea typeface="Stencil" charset="0"/>
                <a:cs typeface="Stencil" charset="0"/>
              </a:rPr>
              <a:t>=</a:t>
            </a:r>
            <a:r>
              <a:rPr kumimoji="1" lang="zh-CN" altLang="en-US" sz="2800" dirty="0">
                <a:solidFill>
                  <a:srgbClr val="00206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en-US" altLang="zh-CN" sz="2800" dirty="0">
                <a:solidFill>
                  <a:srgbClr val="002060"/>
                </a:solidFill>
                <a:latin typeface="Stencil" charset="0"/>
                <a:ea typeface="Stencil" charset="0"/>
                <a:cs typeface="Stencil" charset="0"/>
              </a:rPr>
              <a:t>720</a:t>
            </a:r>
            <a:endParaRPr kumimoji="1" lang="zh-CN" altLang="en-US" sz="2800" dirty="0">
              <a:solidFill>
                <a:srgbClr val="002060"/>
              </a:solidFill>
              <a:latin typeface="Stencil" charset="0"/>
              <a:ea typeface="Stencil" charset="0"/>
              <a:cs typeface="Stencil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210803" y="1975761"/>
            <a:ext cx="284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Threshold</a:t>
            </a:r>
          </a:p>
          <a:p>
            <a:r>
              <a:rPr kumimoji="1" lang="zh-CN" altLang="en-US" sz="3600" dirty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zh-CN" altLang="en-US" sz="3600" dirty="0" smtClean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      </a:t>
            </a:r>
            <a:r>
              <a:rPr kumimoji="1" lang="en-US" altLang="zh-CN" sz="3600" dirty="0" smtClean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=</a:t>
            </a:r>
            <a:r>
              <a:rPr kumimoji="1" lang="zh-CN" altLang="en-US" sz="3600" dirty="0" smtClean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en-US" altLang="zh-CN" sz="3600" dirty="0" smtClean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100</a:t>
            </a:r>
            <a:endParaRPr kumimoji="1" lang="zh-CN" altLang="en-US" sz="3600" dirty="0">
              <a:solidFill>
                <a:srgbClr val="00B0F0"/>
              </a:solidFill>
              <a:latin typeface="Stencil" charset="0"/>
              <a:ea typeface="Stencil" charset="0"/>
              <a:cs typeface="Stenci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83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3" grpId="0" animBg="1"/>
      <p:bldP spid="15" grpId="0"/>
      <p:bldP spid="16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20663" y="125413"/>
            <a:ext cx="532466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Weighted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Comparison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36585" y="1311610"/>
            <a:ext cx="52732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rgbClr val="FF0000"/>
                </a:solidFill>
              </a:rPr>
              <a:t>Waiting</a:t>
            </a:r>
            <a:r>
              <a:rPr kumimoji="1" lang="zh-CN" altLang="en-US" sz="2800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sz="2800" dirty="0" smtClean="0">
                <a:solidFill>
                  <a:srgbClr val="FF0000"/>
                </a:solidFill>
              </a:rPr>
              <a:t>for</a:t>
            </a:r>
            <a:r>
              <a:rPr kumimoji="1" lang="zh-CN" altLang="en-US" sz="2800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sz="2800" dirty="0" smtClean="0">
                <a:solidFill>
                  <a:srgbClr val="FF0000"/>
                </a:solidFill>
              </a:rPr>
              <a:t>Implementation</a:t>
            </a:r>
            <a:r>
              <a:rPr kumimoji="1" lang="zh-CN" altLang="en-US" sz="2800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sz="2800" dirty="0" smtClean="0">
                <a:solidFill>
                  <a:srgbClr val="FF0000"/>
                </a:solidFill>
              </a:rPr>
              <a:t>-</a:t>
            </a:r>
            <a:r>
              <a:rPr kumimoji="1" lang="zh-CN" altLang="en-US" sz="2800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sz="2800" dirty="0" smtClean="0">
                <a:solidFill>
                  <a:srgbClr val="FF0000"/>
                </a:solidFill>
              </a:rPr>
              <a:t>Peter</a:t>
            </a:r>
            <a:endParaRPr kumimoji="1" lang="zh-CN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18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40" y="1311610"/>
            <a:ext cx="1957646" cy="245216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935" y="0"/>
            <a:ext cx="1957645" cy="24521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935" y="2711763"/>
            <a:ext cx="1961732" cy="245216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723831" y="2245305"/>
            <a:ext cx="9284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 smtClean="0">
                <a:solidFill>
                  <a:srgbClr val="FF0000"/>
                </a:solidFill>
                <a:latin typeface="Stencil" charset="0"/>
                <a:ea typeface="Stencil" charset="0"/>
                <a:cs typeface="Stencil" charset="0"/>
              </a:rPr>
              <a:t>V.S.</a:t>
            </a:r>
            <a:endParaRPr kumimoji="1" lang="zh-CN" altLang="en-US" sz="3200" b="1" dirty="0">
              <a:solidFill>
                <a:srgbClr val="FF0000"/>
              </a:solidFill>
              <a:latin typeface="Stencil" charset="0"/>
              <a:ea typeface="Stencil" charset="0"/>
              <a:cs typeface="Stencil" charset="0"/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6283312" y="1069294"/>
            <a:ext cx="673953" cy="37733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右箭头 12"/>
          <p:cNvSpPr/>
          <p:nvPr/>
        </p:nvSpPr>
        <p:spPr>
          <a:xfrm>
            <a:off x="6283312" y="3559339"/>
            <a:ext cx="673953" cy="37733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047275" y="996349"/>
            <a:ext cx="18036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rgbClr val="00B050"/>
                </a:solidFill>
                <a:latin typeface="Stencil" charset="0"/>
                <a:ea typeface="Stencil" charset="0"/>
                <a:cs typeface="Stencil" charset="0"/>
              </a:rPr>
              <a:t>LOSS</a:t>
            </a:r>
            <a:r>
              <a:rPr kumimoji="1" lang="zh-CN" altLang="en-US" sz="2800" dirty="0" smtClean="0">
                <a:solidFill>
                  <a:srgbClr val="00B05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en-US" altLang="zh-CN" sz="2800" dirty="0" smtClean="0">
                <a:solidFill>
                  <a:srgbClr val="00B050"/>
                </a:solidFill>
                <a:latin typeface="Stencil" charset="0"/>
                <a:ea typeface="Stencil" charset="0"/>
                <a:cs typeface="Stencil" charset="0"/>
              </a:rPr>
              <a:t>=</a:t>
            </a:r>
            <a:r>
              <a:rPr kumimoji="1" lang="zh-CN" altLang="en-US" sz="2800" dirty="0" smtClean="0">
                <a:solidFill>
                  <a:srgbClr val="00B05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en-US" altLang="zh-CN" sz="2800" dirty="0" smtClean="0">
                <a:solidFill>
                  <a:srgbClr val="00B050"/>
                </a:solidFill>
                <a:latin typeface="Stencil" charset="0"/>
                <a:ea typeface="Stencil" charset="0"/>
                <a:cs typeface="Stencil" charset="0"/>
              </a:rPr>
              <a:t>70</a:t>
            </a:r>
            <a:endParaRPr kumimoji="1" lang="zh-CN" altLang="en-US" sz="2800" dirty="0">
              <a:solidFill>
                <a:srgbClr val="00B050"/>
              </a:solidFill>
              <a:latin typeface="Stencil" charset="0"/>
              <a:ea typeface="Stencil" charset="0"/>
              <a:cs typeface="Stencil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047275" y="3502166"/>
            <a:ext cx="20104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rgbClr val="002060"/>
                </a:solidFill>
                <a:latin typeface="Stencil" charset="0"/>
                <a:ea typeface="Stencil" charset="0"/>
                <a:cs typeface="Stencil" charset="0"/>
              </a:rPr>
              <a:t>LOSS</a:t>
            </a:r>
            <a:r>
              <a:rPr kumimoji="1" lang="zh-CN" altLang="en-US" sz="2800" dirty="0">
                <a:solidFill>
                  <a:srgbClr val="00206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en-US" altLang="zh-CN" sz="2800" dirty="0">
                <a:solidFill>
                  <a:srgbClr val="002060"/>
                </a:solidFill>
                <a:latin typeface="Stencil" charset="0"/>
                <a:ea typeface="Stencil" charset="0"/>
                <a:cs typeface="Stencil" charset="0"/>
              </a:rPr>
              <a:t>=</a:t>
            </a:r>
            <a:r>
              <a:rPr kumimoji="1" lang="zh-CN" altLang="en-US" sz="2800" dirty="0">
                <a:solidFill>
                  <a:srgbClr val="00206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en-US" altLang="zh-CN" sz="2800" dirty="0">
                <a:solidFill>
                  <a:srgbClr val="002060"/>
                </a:solidFill>
                <a:latin typeface="Stencil" charset="0"/>
                <a:ea typeface="Stencil" charset="0"/>
                <a:cs typeface="Stencil" charset="0"/>
              </a:rPr>
              <a:t>720</a:t>
            </a:r>
            <a:endParaRPr kumimoji="1" lang="zh-CN" altLang="en-US" sz="2800" dirty="0">
              <a:solidFill>
                <a:srgbClr val="002060"/>
              </a:solidFill>
              <a:latin typeface="Stencil" charset="0"/>
              <a:ea typeface="Stencil" charset="0"/>
              <a:cs typeface="Stencil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210803" y="1975761"/>
            <a:ext cx="284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Threshold</a:t>
            </a:r>
          </a:p>
          <a:p>
            <a:r>
              <a:rPr kumimoji="1" lang="zh-CN" altLang="en-US" sz="3600" dirty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zh-CN" altLang="en-US" sz="3600" dirty="0" smtClean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      </a:t>
            </a:r>
            <a:r>
              <a:rPr kumimoji="1" lang="en-US" altLang="zh-CN" sz="3600" dirty="0" smtClean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=</a:t>
            </a:r>
            <a:r>
              <a:rPr kumimoji="1" lang="zh-CN" altLang="en-US" sz="3600" dirty="0" smtClean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 </a:t>
            </a:r>
            <a:r>
              <a:rPr kumimoji="1" lang="en-US" altLang="zh-CN" sz="3600" dirty="0" smtClean="0">
                <a:solidFill>
                  <a:srgbClr val="00B0F0"/>
                </a:solidFill>
                <a:latin typeface="Stencil" charset="0"/>
                <a:ea typeface="Stencil" charset="0"/>
                <a:cs typeface="Stencil" charset="0"/>
              </a:rPr>
              <a:t>100</a:t>
            </a:r>
            <a:endParaRPr kumimoji="1" lang="zh-CN" altLang="en-US" sz="3600" dirty="0">
              <a:solidFill>
                <a:srgbClr val="00B0F0"/>
              </a:solidFill>
              <a:latin typeface="Stencil" charset="0"/>
              <a:ea typeface="Stencil" charset="0"/>
              <a:cs typeface="Stencil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24149" y="141480"/>
            <a:ext cx="17724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dirty="0" smtClean="0">
                <a:solidFill>
                  <a:srgbClr val="FF0000"/>
                </a:solidFill>
              </a:rPr>
              <a:t>TODO</a:t>
            </a:r>
            <a:endParaRPr kumimoji="1" lang="zh-CN" alt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3" grpId="0" animBg="1"/>
      <p:bldP spid="15" grpId="0"/>
      <p:bldP spid="16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20663" y="125413"/>
            <a:ext cx="4392677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Problem</a:t>
            </a:r>
            <a:r>
              <a:rPr lang="en-US" altLang="zh-CN" sz="3600" b="1" spc="-300" dirty="0">
                <a:latin typeface="微软雅黑" pitchFamily="34" charset="-122"/>
                <a:ea typeface="微软雅黑" pitchFamily="34" charset="-122"/>
              </a:rPr>
              <a:t>: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Passerby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795" y="1536635"/>
            <a:ext cx="3657600" cy="2971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76545" y="894834"/>
            <a:ext cx="2687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Waiting</a:t>
            </a:r>
            <a:r>
              <a:rPr kumimoji="1" lang="zh-CN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dirty="0" smtClean="0">
                <a:solidFill>
                  <a:srgbClr val="FF0000"/>
                </a:solidFill>
              </a:rPr>
              <a:t>for</a:t>
            </a:r>
            <a:r>
              <a:rPr kumimoji="1" lang="zh-CN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dirty="0" smtClean="0">
                <a:solidFill>
                  <a:srgbClr val="FF0000"/>
                </a:solidFill>
              </a:rPr>
              <a:t>our</a:t>
            </a:r>
            <a:r>
              <a:rPr kumimoji="1" lang="zh-CN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dirty="0" smtClean="0">
                <a:solidFill>
                  <a:srgbClr val="FF0000"/>
                </a:solidFill>
              </a:rPr>
              <a:t>own</a:t>
            </a:r>
            <a:r>
              <a:rPr kumimoji="1" lang="zh-CN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dirty="0" smtClean="0">
                <a:solidFill>
                  <a:srgbClr val="FF0000"/>
                </a:solidFill>
              </a:rPr>
              <a:t>image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82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20663" y="125413"/>
            <a:ext cx="547938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Solution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1: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Highest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wins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74688" y="1536635"/>
            <a:ext cx="532870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For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every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people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detected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by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err="1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Openpose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:</a:t>
            </a:r>
          </a:p>
          <a:p>
            <a:r>
              <a:rPr kumimoji="1" lang="en-US" altLang="zh-CN" sz="2000" dirty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	</a:t>
            </a:r>
            <a:r>
              <a:rPr kumimoji="1" lang="en-US" altLang="zh-CN" sz="2000" dirty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Compute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a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score</a:t>
            </a:r>
          </a:p>
          <a:p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If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the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highest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one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passes:</a:t>
            </a:r>
          </a:p>
          <a:p>
            <a:r>
              <a:rPr kumimoji="1" lang="en-US" altLang="zh-CN" sz="2000" dirty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	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Win</a:t>
            </a:r>
          </a:p>
          <a:p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Else:</a:t>
            </a:r>
          </a:p>
          <a:p>
            <a:r>
              <a:rPr kumimoji="1" lang="en-US" altLang="zh-CN" sz="2000" dirty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	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Fail</a:t>
            </a:r>
            <a:endParaRPr kumimoji="1" lang="zh-CN" altLang="en-US" sz="2000" dirty="0">
              <a:solidFill>
                <a:srgbClr val="1861A2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09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20663" y="125413"/>
            <a:ext cx="697684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Solution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2: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>
                <a:latin typeface="微软雅黑" pitchFamily="34" charset="-122"/>
                <a:ea typeface="微软雅黑" pitchFamily="34" charset="-122"/>
              </a:rPr>
              <a:t>Trajectory Prediction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1580" y="906565"/>
            <a:ext cx="5606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Define</a:t>
            </a:r>
            <a:r>
              <a:rPr kumimoji="1" lang="zh-CN" altLang="en-US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the</a:t>
            </a:r>
            <a:r>
              <a:rPr kumimoji="1" lang="zh-CN" altLang="en-US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person</a:t>
            </a:r>
            <a:r>
              <a:rPr kumimoji="1" lang="zh-CN" altLang="en-US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walking</a:t>
            </a:r>
            <a:r>
              <a:rPr kumimoji="1" lang="zh-CN" altLang="en-US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faster</a:t>
            </a:r>
            <a:r>
              <a:rPr kumimoji="1" lang="zh-CN" altLang="en-US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as</a:t>
            </a:r>
            <a:r>
              <a:rPr kumimoji="1" lang="zh-CN" altLang="en-US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a</a:t>
            </a:r>
            <a:r>
              <a:rPr kumimoji="1" lang="zh-CN" altLang="en-US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passerby</a:t>
            </a:r>
            <a:endParaRPr kumimoji="1" lang="zh-CN" altLang="en-US" dirty="0">
              <a:solidFill>
                <a:srgbClr val="1861A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189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/>
        </p:nvSpPr>
        <p:spPr>
          <a:xfrm>
            <a:off x="3438525" y="1301750"/>
            <a:ext cx="2266950" cy="2265363"/>
          </a:xfrm>
          <a:prstGeom prst="ellipse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492500" y="1347788"/>
            <a:ext cx="2159000" cy="2160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dirty="0" smtClean="0">
                <a:latin typeface="Felix Titling" pitchFamily="82" charset="0"/>
              </a:rPr>
              <a:t>Implementation</a:t>
            </a:r>
            <a:endParaRPr lang="zh-CN" altLang="en-US" sz="3200" dirty="0">
              <a:latin typeface="Felix Titling" pitchFamily="82" charset="0"/>
            </a:endParaRPr>
          </a:p>
        </p:txBody>
      </p:sp>
      <p:cxnSp>
        <p:nvCxnSpPr>
          <p:cNvPr id="8" name="直接连接符 7"/>
          <p:cNvCxnSpPr>
            <a:stCxn id="4" idx="6"/>
          </p:cNvCxnSpPr>
          <p:nvPr/>
        </p:nvCxnSpPr>
        <p:spPr>
          <a:xfrm>
            <a:off x="5651500" y="2427288"/>
            <a:ext cx="3600450" cy="0"/>
          </a:xfrm>
          <a:prstGeom prst="line">
            <a:avLst/>
          </a:prstGeom>
          <a:ln w="63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/>
          <p:cNvSpPr/>
          <p:nvPr/>
        </p:nvSpPr>
        <p:spPr>
          <a:xfrm>
            <a:off x="4427538" y="411163"/>
            <a:ext cx="504825" cy="5048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2916238" y="1058863"/>
            <a:ext cx="503237" cy="50482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2533650" y="2571750"/>
            <a:ext cx="504825" cy="50482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3276600" y="3651250"/>
            <a:ext cx="503238" cy="504825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4643438" y="3940175"/>
            <a:ext cx="504825" cy="5032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5940425" y="3003550"/>
            <a:ext cx="503238" cy="50482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6084888" y="1851025"/>
            <a:ext cx="503237" cy="50482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5651500" y="915988"/>
            <a:ext cx="504825" cy="50323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83" name="直接连接符 82"/>
          <p:cNvCxnSpPr>
            <a:stCxn id="4" idx="1"/>
            <a:endCxn id="39" idx="3"/>
          </p:cNvCxnSpPr>
          <p:nvPr/>
        </p:nvCxnSpPr>
        <p:spPr>
          <a:xfrm flipV="1">
            <a:off x="3808413" y="841375"/>
            <a:ext cx="693737" cy="822325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4" idx="0"/>
            <a:endCxn id="49" idx="2"/>
          </p:cNvCxnSpPr>
          <p:nvPr/>
        </p:nvCxnSpPr>
        <p:spPr>
          <a:xfrm flipV="1">
            <a:off x="4572000" y="1166813"/>
            <a:ext cx="1079500" cy="180975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4" idx="7"/>
            <a:endCxn id="48" idx="1"/>
          </p:cNvCxnSpPr>
          <p:nvPr/>
        </p:nvCxnSpPr>
        <p:spPr>
          <a:xfrm>
            <a:off x="5335588" y="1663700"/>
            <a:ext cx="822325" cy="261938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>
            <a:stCxn id="4" idx="6"/>
            <a:endCxn id="47" idx="1"/>
          </p:cNvCxnSpPr>
          <p:nvPr/>
        </p:nvCxnSpPr>
        <p:spPr>
          <a:xfrm>
            <a:off x="5651500" y="2427288"/>
            <a:ext cx="361950" cy="650875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4" idx="5"/>
            <a:endCxn id="46" idx="0"/>
          </p:cNvCxnSpPr>
          <p:nvPr/>
        </p:nvCxnSpPr>
        <p:spPr>
          <a:xfrm flipH="1">
            <a:off x="4895850" y="3190875"/>
            <a:ext cx="439738" cy="7493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>
            <a:stCxn id="4" idx="4"/>
            <a:endCxn id="44" idx="7"/>
          </p:cNvCxnSpPr>
          <p:nvPr/>
        </p:nvCxnSpPr>
        <p:spPr>
          <a:xfrm flipH="1">
            <a:off x="3706813" y="3508375"/>
            <a:ext cx="865187" cy="217488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4" idx="3"/>
            <a:endCxn id="43" idx="6"/>
          </p:cNvCxnSpPr>
          <p:nvPr/>
        </p:nvCxnSpPr>
        <p:spPr>
          <a:xfrm flipH="1" flipV="1">
            <a:off x="3038475" y="2824163"/>
            <a:ext cx="769938" cy="366712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4" idx="2"/>
            <a:endCxn id="42" idx="5"/>
          </p:cNvCxnSpPr>
          <p:nvPr/>
        </p:nvCxnSpPr>
        <p:spPr>
          <a:xfrm flipH="1" flipV="1">
            <a:off x="3346450" y="1489075"/>
            <a:ext cx="146050" cy="938213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9" name="CF611997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574" y="-1222828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TextBox 2"/>
          <p:cNvSpPr txBox="1"/>
          <p:nvPr/>
        </p:nvSpPr>
        <p:spPr>
          <a:xfrm>
            <a:off x="220663" y="125413"/>
            <a:ext cx="1511952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THREE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055783"/>
      </p:ext>
    </p:extLst>
  </p:cSld>
  <p:clrMapOvr>
    <a:masterClrMapping/>
  </p:clrMapOvr>
  <p:transition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xit" presetSubtype="3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6" dur="25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8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53" presetClass="exit" presetSubtype="32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1" dur="2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3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53" presetClass="exit" presetSubtype="32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6" dur="2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8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53" presetClass="exit" presetSubtype="32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1" dur="2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3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53" presetClass="exit" presetSubtype="32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25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5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53" presetClass="exit" presetSubtype="32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1" dur="25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5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53" presetClass="exit" presetSubtype="32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6" dur="25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5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8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53" presetClass="exit" presetSubtype="32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1" dur="25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5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3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3">
                <p:cTn id="1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9"/>
                </p:tgtEl>
              </p:cMediaNode>
            </p:audio>
          </p:childTnLst>
        </p:cTn>
      </p:par>
    </p:tnLst>
    <p:bldLst>
      <p:bldP spid="18" grpId="0" animBg="1"/>
      <p:bldP spid="39" grpId="0" animBg="1"/>
      <p:bldP spid="39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909819" y="1005913"/>
            <a:ext cx="1251337" cy="6385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 smtClean="0">
                <a:solidFill>
                  <a:schemeClr val="bg1"/>
                </a:solidFill>
                <a:latin typeface="Felix Titling" pitchFamily="82" charset="0"/>
                <a:ea typeface="微软雅黑" pitchFamily="34" charset="-122"/>
              </a:rPr>
              <a:t>Main </a:t>
            </a:r>
            <a:endParaRPr lang="zh-CN" altLang="en-US" sz="2800" dirty="0">
              <a:solidFill>
                <a:schemeClr val="bg1"/>
              </a:solidFill>
              <a:latin typeface="Felix Titling" pitchFamily="82" charset="0"/>
              <a:ea typeface="微软雅黑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9975" y="2071688"/>
            <a:ext cx="1638300" cy="16383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latin typeface="Felix Titling" pitchFamily="82" charset="0"/>
              </a:rPr>
              <a:t>  </a:t>
            </a:r>
            <a:endParaRPr lang="zh-CN" altLang="en-US" sz="2000" dirty="0">
              <a:latin typeface="Felix Titling" pitchFamily="82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3716338" y="2071688"/>
            <a:ext cx="1638300" cy="16383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1"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zh-CN" sz="1000" dirty="0">
              <a:latin typeface="Felix Titling" pitchFamily="82" charset="0"/>
              <a:ea typeface="微软雅黑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6300788" y="2071688"/>
            <a:ext cx="1638300" cy="16383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1"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zh-CN" sz="1000" dirty="0">
              <a:latin typeface="Felix Titling" pitchFamily="82" charset="0"/>
              <a:ea typeface="微软雅黑" pitchFamily="34" charset="-122"/>
            </a:endParaRPr>
          </a:p>
        </p:txBody>
      </p:sp>
      <p:cxnSp>
        <p:nvCxnSpPr>
          <p:cNvPr id="21" name="肘形连接符 20"/>
          <p:cNvCxnSpPr>
            <a:stCxn id="2" idx="2"/>
            <a:endCxn id="3" idx="0"/>
          </p:cNvCxnSpPr>
          <p:nvPr/>
        </p:nvCxnSpPr>
        <p:spPr>
          <a:xfrm rot="5400000">
            <a:off x="2998695" y="534894"/>
            <a:ext cx="427225" cy="2646363"/>
          </a:xfrm>
          <a:prstGeom prst="bentConnector3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2" idx="2"/>
            <a:endCxn id="8" idx="0"/>
          </p:cNvCxnSpPr>
          <p:nvPr/>
        </p:nvCxnSpPr>
        <p:spPr>
          <a:xfrm rot="16200000" flipH="1">
            <a:off x="5614101" y="565850"/>
            <a:ext cx="427225" cy="2584450"/>
          </a:xfrm>
          <a:prstGeom prst="bentConnector3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2" idx="2"/>
            <a:endCxn id="7" idx="0"/>
          </p:cNvCxnSpPr>
          <p:nvPr/>
        </p:nvCxnSpPr>
        <p:spPr>
          <a:xfrm>
            <a:off x="4535488" y="1644463"/>
            <a:ext cx="0" cy="42722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1922107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825" y="-1973263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TextBox 31"/>
          <p:cNvSpPr txBox="1"/>
          <p:nvPr/>
        </p:nvSpPr>
        <p:spPr>
          <a:xfrm>
            <a:off x="198438" y="141480"/>
            <a:ext cx="23483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spc="-300" smtClean="0">
                <a:latin typeface="微软雅黑" pitchFamily="34" charset="-122"/>
                <a:ea typeface="微软雅黑" pitchFamily="34" charset="-122"/>
              </a:rPr>
              <a:t>PIPELIN</a:t>
            </a:r>
            <a:r>
              <a:rPr lang="en-US" altLang="zh-CN" sz="3600" b="1" spc="-300" smtClean="0">
                <a:latin typeface="微软雅黑" pitchFamily="34" charset="-122"/>
                <a:ea typeface="微软雅黑" pitchFamily="34" charset="-122"/>
              </a:rPr>
              <a:t>E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261021" y="2451286"/>
            <a:ext cx="13308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lt1"/>
                </a:solidFill>
                <a:latin typeface="Felix Titling" pitchFamily="82" charset="0"/>
                <a:ea typeface="+mn-ea"/>
              </a:rPr>
              <a:t>Infinite</a:t>
            </a:r>
            <a:r>
              <a:rPr lang="zh-CN" altLang="en-US" sz="2800" dirty="0" smtClean="0">
                <a:solidFill>
                  <a:schemeClr val="lt1"/>
                </a:solidFill>
                <a:latin typeface="Felix Titling" pitchFamily="82" charset="0"/>
                <a:ea typeface="+mn-ea"/>
              </a:rPr>
              <a:t> </a:t>
            </a:r>
            <a:endParaRPr lang="en-US" altLang="zh-CN" sz="2800" dirty="0" smtClean="0">
              <a:solidFill>
                <a:schemeClr val="lt1"/>
              </a:solidFill>
              <a:latin typeface="Felix Titling" pitchFamily="82" charset="0"/>
              <a:ea typeface="+mn-ea"/>
            </a:endParaRPr>
          </a:p>
          <a:p>
            <a:r>
              <a:rPr lang="zh-CN" altLang="en-US" sz="2800" dirty="0" smtClean="0">
                <a:solidFill>
                  <a:schemeClr val="lt1"/>
                </a:solidFill>
                <a:latin typeface="Felix Titling" pitchFamily="82" charset="0"/>
                <a:ea typeface="+mn-ea"/>
              </a:rPr>
              <a:t>  </a:t>
            </a:r>
            <a:r>
              <a:rPr lang="en-US" altLang="zh-CN" sz="2800" dirty="0" smtClean="0">
                <a:solidFill>
                  <a:schemeClr val="lt1"/>
                </a:solidFill>
                <a:latin typeface="Felix Titling" pitchFamily="82" charset="0"/>
                <a:ea typeface="+mn-ea"/>
              </a:rPr>
              <a:t>loop</a:t>
            </a:r>
            <a:endParaRPr lang="zh-CN" altLang="en-US" sz="2800" dirty="0">
              <a:solidFill>
                <a:schemeClr val="lt1"/>
              </a:solidFill>
              <a:latin typeface="Felix Titling" pitchFamily="82" charset="0"/>
              <a:ea typeface="+mn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796342" y="2452442"/>
            <a:ext cx="147829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lt1"/>
                </a:solidFill>
                <a:latin typeface="Felix Titling" pitchFamily="82" charset="0"/>
                <a:ea typeface="+mn-ea"/>
              </a:rPr>
              <a:t>Generate</a:t>
            </a:r>
          </a:p>
          <a:p>
            <a:r>
              <a:rPr lang="zh-CN" altLang="en-US" sz="2800" dirty="0" smtClean="0">
                <a:solidFill>
                  <a:schemeClr val="lt1"/>
                </a:solidFill>
                <a:latin typeface="Felix Titling" pitchFamily="82" charset="0"/>
                <a:ea typeface="+mn-ea"/>
              </a:rPr>
              <a:t>  </a:t>
            </a:r>
            <a:r>
              <a:rPr lang="en-US" altLang="zh-CN" sz="2800" dirty="0" smtClean="0">
                <a:solidFill>
                  <a:schemeClr val="lt1"/>
                </a:solidFill>
                <a:latin typeface="Felix Titling" pitchFamily="82" charset="0"/>
                <a:ea typeface="+mn-ea"/>
              </a:rPr>
              <a:t>masks</a:t>
            </a:r>
            <a:endParaRPr lang="zh-CN" altLang="en-US" sz="2800" dirty="0">
              <a:solidFill>
                <a:schemeClr val="lt1"/>
              </a:solidFill>
              <a:latin typeface="Felix Titling" pitchFamily="82" charset="0"/>
              <a:ea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609221" y="2629228"/>
            <a:ext cx="10214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smtClean="0">
                <a:solidFill>
                  <a:schemeClr val="lt1"/>
                </a:solidFill>
                <a:latin typeface="Felix Titling" pitchFamily="82" charset="0"/>
                <a:ea typeface="+mn-ea"/>
              </a:rPr>
              <a:t>Judge</a:t>
            </a:r>
            <a:endParaRPr lang="zh-CN" altLang="en-US" sz="2800" dirty="0">
              <a:solidFill>
                <a:schemeClr val="lt1"/>
              </a:solidFill>
              <a:latin typeface="Felix Titling" pitchFamily="82" charset="0"/>
              <a:ea typeface="+mn-ea"/>
            </a:endParaRPr>
          </a:p>
        </p:txBody>
      </p:sp>
      <p:sp>
        <p:nvSpPr>
          <p:cNvPr id="232" name="矩形 231"/>
          <p:cNvSpPr/>
          <p:nvPr/>
        </p:nvSpPr>
        <p:spPr>
          <a:xfrm>
            <a:off x="6191274" y="3774520"/>
            <a:ext cx="1981125" cy="3626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 smtClean="0">
                <a:latin typeface="Felix Titling" pitchFamily="82" charset="0"/>
              </a:rPr>
              <a:t>Naive</a:t>
            </a:r>
            <a:endParaRPr lang="zh-CN" altLang="en-US" sz="2400" dirty="0">
              <a:latin typeface="Felix Titling" pitchFamily="82" charset="0"/>
            </a:endParaRPr>
          </a:p>
        </p:txBody>
      </p:sp>
      <p:sp>
        <p:nvSpPr>
          <p:cNvPr id="233" name="矩形 232"/>
          <p:cNvSpPr/>
          <p:nvPr/>
        </p:nvSpPr>
        <p:spPr>
          <a:xfrm>
            <a:off x="6191277" y="4267528"/>
            <a:ext cx="1981122" cy="3744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 smtClean="0">
                <a:latin typeface="Felix Titling" pitchFamily="82" charset="0"/>
              </a:rPr>
              <a:t>Skeleton</a:t>
            </a:r>
            <a:endParaRPr lang="zh-CN" altLang="en-US" sz="2400" dirty="0">
              <a:latin typeface="Felix Titling" pitchFamily="82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animBg="1"/>
      <p:bldP spid="7" grpId="0" animBg="1"/>
      <p:bldP spid="8" grpId="0" animBg="1"/>
      <p:bldP spid="232" grpId="0" animBg="1"/>
      <p:bldP spid="23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386535" y="2031690"/>
            <a:ext cx="3122714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Infinite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loop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76" y="0"/>
            <a:ext cx="520491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2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/>
        </p:nvSpPr>
        <p:spPr>
          <a:xfrm>
            <a:off x="3438525" y="1301750"/>
            <a:ext cx="2266950" cy="2265363"/>
          </a:xfrm>
          <a:prstGeom prst="ellipse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492500" y="1347788"/>
            <a:ext cx="2159000" cy="2160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dirty="0" smtClean="0">
                <a:latin typeface="Felix Titling" pitchFamily="82" charset="0"/>
              </a:rPr>
              <a:t>Crop</a:t>
            </a:r>
            <a:r>
              <a:rPr lang="zh-CN" altLang="en-US" sz="4000" dirty="0" smtClean="0">
                <a:latin typeface="Felix Titling" pitchFamily="82" charset="0"/>
              </a:rPr>
              <a:t> </a:t>
            </a:r>
            <a:r>
              <a:rPr lang="en-US" altLang="zh-CN" sz="4000" dirty="0" smtClean="0">
                <a:latin typeface="Felix Titling" pitchFamily="82" charset="0"/>
              </a:rPr>
              <a:t>Body</a:t>
            </a:r>
            <a:endParaRPr lang="zh-CN" altLang="en-US" sz="4000" dirty="0">
              <a:latin typeface="Felix Titling" pitchFamily="82" charset="0"/>
            </a:endParaRPr>
          </a:p>
        </p:txBody>
      </p:sp>
      <p:cxnSp>
        <p:nvCxnSpPr>
          <p:cNvPr id="8" name="直接连接符 7"/>
          <p:cNvCxnSpPr>
            <a:stCxn id="4" idx="6"/>
          </p:cNvCxnSpPr>
          <p:nvPr/>
        </p:nvCxnSpPr>
        <p:spPr>
          <a:xfrm>
            <a:off x="5651500" y="2427288"/>
            <a:ext cx="3600450" cy="0"/>
          </a:xfrm>
          <a:prstGeom prst="line">
            <a:avLst/>
          </a:prstGeom>
          <a:ln w="63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/>
          <p:cNvSpPr/>
          <p:nvPr/>
        </p:nvSpPr>
        <p:spPr>
          <a:xfrm>
            <a:off x="4427538" y="411163"/>
            <a:ext cx="504825" cy="5048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2916238" y="1058863"/>
            <a:ext cx="503237" cy="50482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2533650" y="2571750"/>
            <a:ext cx="504825" cy="50482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3276600" y="3651250"/>
            <a:ext cx="503238" cy="504825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4643438" y="3940175"/>
            <a:ext cx="504825" cy="5032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5940425" y="3003550"/>
            <a:ext cx="503238" cy="50482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6084888" y="1851025"/>
            <a:ext cx="503237" cy="50482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5651500" y="915988"/>
            <a:ext cx="504825" cy="50323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83" name="直接连接符 82"/>
          <p:cNvCxnSpPr>
            <a:stCxn id="4" idx="1"/>
            <a:endCxn id="39" idx="3"/>
          </p:cNvCxnSpPr>
          <p:nvPr/>
        </p:nvCxnSpPr>
        <p:spPr>
          <a:xfrm flipV="1">
            <a:off x="3808413" y="841375"/>
            <a:ext cx="693737" cy="822325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4" idx="0"/>
            <a:endCxn id="49" idx="2"/>
          </p:cNvCxnSpPr>
          <p:nvPr/>
        </p:nvCxnSpPr>
        <p:spPr>
          <a:xfrm flipV="1">
            <a:off x="4572000" y="1166813"/>
            <a:ext cx="1079500" cy="180975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4" idx="7"/>
            <a:endCxn id="48" idx="1"/>
          </p:cNvCxnSpPr>
          <p:nvPr/>
        </p:nvCxnSpPr>
        <p:spPr>
          <a:xfrm>
            <a:off x="5335588" y="1663700"/>
            <a:ext cx="822325" cy="261938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>
            <a:stCxn id="4" idx="6"/>
            <a:endCxn id="47" idx="1"/>
          </p:cNvCxnSpPr>
          <p:nvPr/>
        </p:nvCxnSpPr>
        <p:spPr>
          <a:xfrm>
            <a:off x="5651500" y="2427288"/>
            <a:ext cx="361950" cy="650875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4" idx="5"/>
            <a:endCxn id="46" idx="0"/>
          </p:cNvCxnSpPr>
          <p:nvPr/>
        </p:nvCxnSpPr>
        <p:spPr>
          <a:xfrm flipH="1">
            <a:off x="4895850" y="3190875"/>
            <a:ext cx="439738" cy="7493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>
            <a:stCxn id="4" idx="4"/>
            <a:endCxn id="44" idx="7"/>
          </p:cNvCxnSpPr>
          <p:nvPr/>
        </p:nvCxnSpPr>
        <p:spPr>
          <a:xfrm flipH="1">
            <a:off x="3706813" y="3508375"/>
            <a:ext cx="865187" cy="217488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4" idx="3"/>
            <a:endCxn id="43" idx="6"/>
          </p:cNvCxnSpPr>
          <p:nvPr/>
        </p:nvCxnSpPr>
        <p:spPr>
          <a:xfrm flipH="1" flipV="1">
            <a:off x="3038475" y="2824163"/>
            <a:ext cx="769938" cy="366712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4" idx="2"/>
            <a:endCxn id="42" idx="5"/>
          </p:cNvCxnSpPr>
          <p:nvPr/>
        </p:nvCxnSpPr>
        <p:spPr>
          <a:xfrm flipH="1" flipV="1">
            <a:off x="3346450" y="1489075"/>
            <a:ext cx="146050" cy="938213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9" name="CF611997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574" y="-1222828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TextBox 2"/>
          <p:cNvSpPr txBox="1"/>
          <p:nvPr/>
        </p:nvSpPr>
        <p:spPr>
          <a:xfrm>
            <a:off x="220663" y="125413"/>
            <a:ext cx="1103312" cy="6461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spc="-300" dirty="0">
                <a:latin typeface="微软雅黑" pitchFamily="34" charset="-122"/>
                <a:ea typeface="微软雅黑" pitchFamily="34" charset="-122"/>
              </a:rPr>
              <a:t>ONE</a:t>
            </a:r>
          </a:p>
        </p:txBody>
      </p:sp>
    </p:spTree>
  </p:cSld>
  <p:clrMapOvr>
    <a:masterClrMapping/>
  </p:clrMapOvr>
  <p:transition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xit" presetSubtype="3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6" dur="25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8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53" presetClass="exit" presetSubtype="32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1" dur="2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3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53" presetClass="exit" presetSubtype="32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6" dur="2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8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53" presetClass="exit" presetSubtype="32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1" dur="2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3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53" presetClass="exit" presetSubtype="32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25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5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53" presetClass="exit" presetSubtype="32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1" dur="25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5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3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53" presetClass="exit" presetSubtype="32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6" dur="25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5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8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53" presetClass="exit" presetSubtype="32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1" dur="25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5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3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3">
                <p:cTn id="1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9"/>
                </p:tgtEl>
              </p:cMediaNode>
            </p:audio>
          </p:childTnLst>
        </p:cTn>
      </p:par>
    </p:tnLst>
    <p:bldLst>
      <p:bldP spid="18" grpId="0" animBg="1"/>
      <p:bldP spid="39" grpId="0" animBg="1"/>
      <p:bldP spid="39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"/>
          <p:cNvSpPr txBox="1"/>
          <p:nvPr/>
        </p:nvSpPr>
        <p:spPr>
          <a:xfrm>
            <a:off x="386535" y="2031690"/>
            <a:ext cx="3922612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Generate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masks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433080" y="1176595"/>
            <a:ext cx="47070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Taking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photos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of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different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poses.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(Or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f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rom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Internet)</a:t>
            </a:r>
          </a:p>
          <a:p>
            <a:endParaRPr kumimoji="1" lang="en-US" altLang="zh-CN" sz="2000" dirty="0" smtClean="0">
              <a:solidFill>
                <a:srgbClr val="1861A2"/>
              </a:solidFill>
              <a:latin typeface="Segoe Print" charset="0"/>
              <a:ea typeface="Segoe Print" charset="0"/>
              <a:cs typeface="Segoe Print" charset="0"/>
            </a:endParaRPr>
          </a:p>
          <a:p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Get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mask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images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by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body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detection.</a:t>
            </a:r>
          </a:p>
          <a:p>
            <a:endParaRPr kumimoji="1" lang="en-US" altLang="zh-CN" sz="2000" dirty="0">
              <a:solidFill>
                <a:srgbClr val="1861A2"/>
              </a:solidFill>
              <a:latin typeface="Segoe Print" charset="0"/>
              <a:ea typeface="Segoe Print" charset="0"/>
              <a:cs typeface="Segoe Print" charset="0"/>
            </a:endParaRPr>
          </a:p>
          <a:p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Randomly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choose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a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mask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for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a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kumimoji="1" lang="en-US" altLang="zh-CN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round.</a:t>
            </a:r>
            <a:r>
              <a:rPr kumimoji="1" lang="zh-CN" altLang="en-US" sz="2000" dirty="0" smtClean="0">
                <a:solidFill>
                  <a:srgbClr val="1861A2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endParaRPr kumimoji="1" lang="zh-CN" altLang="en-US" sz="2000" dirty="0">
              <a:solidFill>
                <a:srgbClr val="1861A2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8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1"/>
          <p:cNvSpPr txBox="1"/>
          <p:nvPr/>
        </p:nvSpPr>
        <p:spPr>
          <a:xfrm>
            <a:off x="198438" y="141480"/>
            <a:ext cx="40135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Final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Demo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Figure 1 2017_12_24 21_37_3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438" y="141480"/>
            <a:ext cx="8273082" cy="495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51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-107950" y="-92075"/>
            <a:ext cx="9504363" cy="5032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14339" name="图片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81790" y="2467501"/>
            <a:ext cx="152400" cy="17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2" name="直接连接符 31"/>
          <p:cNvCxnSpPr/>
          <p:nvPr/>
        </p:nvCxnSpPr>
        <p:spPr>
          <a:xfrm>
            <a:off x="381000" y="4732338"/>
            <a:ext cx="8294688" cy="0"/>
          </a:xfrm>
          <a:prstGeom prst="line">
            <a:avLst/>
          </a:prstGeom>
          <a:ln w="63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50" name="图片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40775" y="4556125"/>
            <a:ext cx="34607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3266855" y="1910031"/>
            <a:ext cx="32270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>
                <a:latin typeface="Segoe Script" charset="0"/>
                <a:ea typeface="Segoe Script" charset="0"/>
                <a:cs typeface="Segoe Script" charset="0"/>
              </a:rPr>
              <a:t>Q&amp;A</a:t>
            </a:r>
            <a:endParaRPr kumimoji="1" lang="zh-CN" altLang="en-US" sz="8000" dirty="0">
              <a:latin typeface="Segoe Script" charset="0"/>
              <a:ea typeface="Segoe Script" charset="0"/>
              <a:cs typeface="Segoe Script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41495" y="2467500"/>
            <a:ext cx="152400" cy="17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20663" y="125413"/>
            <a:ext cx="4275722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Naive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Subtraction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90" y="1266605"/>
            <a:ext cx="2080231" cy="117013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65" y="3021800"/>
            <a:ext cx="2102856" cy="118285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955" y="1401620"/>
            <a:ext cx="4557740" cy="2565285"/>
          </a:xfrm>
          <a:prstGeom prst="rect">
            <a:avLst/>
          </a:prstGeom>
        </p:spPr>
      </p:pic>
      <p:cxnSp>
        <p:nvCxnSpPr>
          <p:cNvPr id="16" name="直线连接符 15"/>
          <p:cNvCxnSpPr/>
          <p:nvPr/>
        </p:nvCxnSpPr>
        <p:spPr>
          <a:xfrm>
            <a:off x="1242793" y="2706071"/>
            <a:ext cx="576000" cy="0"/>
          </a:xfrm>
          <a:prstGeom prst="line">
            <a:avLst/>
          </a:prstGeom>
          <a:ln w="698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右箭头 16"/>
          <p:cNvSpPr/>
          <p:nvPr/>
        </p:nvSpPr>
        <p:spPr>
          <a:xfrm>
            <a:off x="2868489" y="2346725"/>
            <a:ext cx="978408" cy="484632"/>
          </a:xfrm>
          <a:prstGeom prst="rightArrow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2687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20663" y="125413"/>
            <a:ext cx="620233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Edge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Elimination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(Gaussian)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90" y="771744"/>
            <a:ext cx="5246083" cy="11701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900" y="2031690"/>
            <a:ext cx="5324385" cy="30038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35" y="2586860"/>
            <a:ext cx="3015335" cy="169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93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20663" y="125413"/>
            <a:ext cx="878932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Get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Body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(Max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Connected</a:t>
            </a:r>
            <a:r>
              <a:rPr lang="zh-CN" altLang="en-US" sz="3600" b="1" spc="-3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Components)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65" y="1431635"/>
            <a:ext cx="3046192" cy="171616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010" y="2211710"/>
            <a:ext cx="4242324" cy="238630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21229" y="870857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chemeClr val="accent6">
                    <a:lumMod val="50000"/>
                  </a:schemeClr>
                </a:solidFill>
              </a:rPr>
              <a:t>Without</a:t>
            </a:r>
            <a:r>
              <a:rPr kumimoji="1" lang="zh-CN" altLang="en-US" sz="24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kumimoji="1" lang="en-US" altLang="zh-CN" sz="2400" dirty="0" smtClean="0">
                <a:solidFill>
                  <a:schemeClr val="accent6">
                    <a:lumMod val="50000"/>
                  </a:schemeClr>
                </a:solidFill>
              </a:rPr>
              <a:t>head</a:t>
            </a:r>
            <a:endParaRPr kumimoji="1" lang="zh-CN" alt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562110" y="1626645"/>
            <a:ext cx="2250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accent6">
                    <a:lumMod val="50000"/>
                  </a:schemeClr>
                </a:solidFill>
              </a:rPr>
              <a:t>Optimized</a:t>
            </a:r>
            <a:r>
              <a:rPr kumimoji="1" lang="zh-CN" altLang="en-US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kumimoji="1" lang="en-US" altLang="zh-CN" sz="2400" dirty="0">
                <a:solidFill>
                  <a:schemeClr val="accent6">
                    <a:lumMod val="50000"/>
                  </a:schemeClr>
                </a:solidFill>
              </a:rPr>
              <a:t>result</a:t>
            </a:r>
            <a:endParaRPr kumimoji="1" lang="zh-CN" alt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182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492500" y="1347788"/>
            <a:ext cx="2159000" cy="2160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9" name="直接连接符 8"/>
          <p:cNvCxnSpPr>
            <a:endCxn id="6" idx="2"/>
          </p:cNvCxnSpPr>
          <p:nvPr/>
        </p:nvCxnSpPr>
        <p:spPr>
          <a:xfrm>
            <a:off x="-107950" y="2427288"/>
            <a:ext cx="3600450" cy="0"/>
          </a:xfrm>
          <a:prstGeom prst="line">
            <a:avLst/>
          </a:prstGeom>
          <a:ln w="63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3438525" y="1301750"/>
            <a:ext cx="2266950" cy="2265363"/>
          </a:xfrm>
          <a:prstGeom prst="ellipse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3829050" y="1684338"/>
            <a:ext cx="1485900" cy="1485900"/>
          </a:xfrm>
          <a:prstGeom prst="ellipse">
            <a:avLst/>
          </a:prstGeom>
          <a:noFill/>
          <a:ln w="1270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941763" y="1797050"/>
            <a:ext cx="1260475" cy="1260475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 useBgFill="1">
        <p:nvSpPr>
          <p:cNvPr id="5" name="椭圆 4"/>
          <p:cNvSpPr/>
          <p:nvPr/>
        </p:nvSpPr>
        <p:spPr>
          <a:xfrm>
            <a:off x="4022725" y="1878013"/>
            <a:ext cx="1098550" cy="1098550"/>
          </a:xfrm>
          <a:prstGeom prst="ellips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3617913" y="1473200"/>
            <a:ext cx="1908175" cy="1908175"/>
          </a:xfrm>
          <a:prstGeom prst="ellipse">
            <a:avLst/>
          </a:prstGeom>
          <a:noFill/>
          <a:ln w="63500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932840" y="2080488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latin typeface="Felix Titling" pitchFamily="82" charset="0"/>
                <a:ea typeface="+mn-ea"/>
              </a:rPr>
              <a:t>Noise</a:t>
            </a:r>
            <a:endParaRPr lang="zh-CN" altLang="en-US" sz="3600" dirty="0">
              <a:latin typeface="Felix Titling" pitchFamily="82" charset="0"/>
              <a:ea typeface="+mn-ea"/>
            </a:endParaRPr>
          </a:p>
        </p:txBody>
      </p:sp>
    </p:spTree>
  </p:cSld>
  <p:clrMapOvr>
    <a:masterClrMapping/>
  </p:clrMapOvr>
  <p:transition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-21600000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" grpId="0" animBg="1"/>
      <p:bldP spid="5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20663" y="125413"/>
            <a:ext cx="5291128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Say</a:t>
            </a:r>
            <a:r>
              <a:rPr lang="zh-CN" altLang="en-US" sz="3600" b="1" spc="-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something</a:t>
            </a:r>
            <a:r>
              <a:rPr lang="zh-CN" altLang="en-US" sz="3600" b="1" spc="-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(Ernest)</a:t>
            </a:r>
            <a:endParaRPr lang="en-US" altLang="zh-CN" sz="3600" b="1" spc="-3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533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92500" y="1347788"/>
            <a:ext cx="2159000" cy="2160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4" name="直接连接符 3"/>
          <p:cNvCxnSpPr>
            <a:stCxn id="9" idx="6"/>
          </p:cNvCxnSpPr>
          <p:nvPr/>
        </p:nvCxnSpPr>
        <p:spPr>
          <a:xfrm>
            <a:off x="5651500" y="2427288"/>
            <a:ext cx="3673475" cy="6350"/>
          </a:xfrm>
          <a:prstGeom prst="line">
            <a:avLst/>
          </a:prstGeom>
          <a:ln w="63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>
            <a:stCxn id="9" idx="2"/>
          </p:cNvCxnSpPr>
          <p:nvPr/>
        </p:nvCxnSpPr>
        <p:spPr>
          <a:xfrm flipH="1">
            <a:off x="-180975" y="2427288"/>
            <a:ext cx="3673475" cy="0"/>
          </a:xfrm>
          <a:prstGeom prst="line">
            <a:avLst/>
          </a:prstGeom>
          <a:ln w="63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等腰三角形 6"/>
          <p:cNvSpPr/>
          <p:nvPr/>
        </p:nvSpPr>
        <p:spPr>
          <a:xfrm>
            <a:off x="4464050" y="1208088"/>
            <a:ext cx="215900" cy="18573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457289">
            <a:off x="4830763" y="1270000"/>
            <a:ext cx="215900" cy="18732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2432516">
            <a:off x="5132388" y="1438275"/>
            <a:ext cx="215900" cy="18573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3351773">
            <a:off x="5393532" y="1688306"/>
            <a:ext cx="215900" cy="18573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4319608">
            <a:off x="5566569" y="2034381"/>
            <a:ext cx="215900" cy="18573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 rot="5594121">
            <a:off x="5588794" y="2437606"/>
            <a:ext cx="215900" cy="18573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6527081">
            <a:off x="5493544" y="2826544"/>
            <a:ext cx="215900" cy="18573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7596621">
            <a:off x="5264944" y="3128169"/>
            <a:ext cx="215900" cy="18573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rot="9172032">
            <a:off x="4962525" y="3354388"/>
            <a:ext cx="215900" cy="18573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10383969">
            <a:off x="4583113" y="3448050"/>
            <a:ext cx="215900" cy="18573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11528509">
            <a:off x="4194175" y="3444875"/>
            <a:ext cx="215900" cy="18573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12941833">
            <a:off x="3813175" y="3265488"/>
            <a:ext cx="217488" cy="18573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等腰三角形 22"/>
          <p:cNvSpPr/>
          <p:nvPr/>
        </p:nvSpPr>
        <p:spPr>
          <a:xfrm rot="14104210">
            <a:off x="3521869" y="2980531"/>
            <a:ext cx="215900" cy="18573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 rot="15260641">
            <a:off x="3358357" y="2607469"/>
            <a:ext cx="215900" cy="18573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600978" y="2070257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lt1"/>
                </a:solidFill>
                <a:latin typeface="Felix Titling" pitchFamily="82" charset="0"/>
                <a:ea typeface="+mn-ea"/>
              </a:rPr>
              <a:t>Skeleton</a:t>
            </a:r>
            <a:endParaRPr lang="zh-CN" altLang="en-US" sz="4000" dirty="0">
              <a:solidFill>
                <a:schemeClr val="lt1"/>
              </a:solidFill>
              <a:latin typeface="Felix Titling" pitchFamily="82" charset="0"/>
              <a:ea typeface="+mn-ea"/>
            </a:endParaRPr>
          </a:p>
        </p:txBody>
      </p:sp>
      <p:sp>
        <p:nvSpPr>
          <p:cNvPr id="25" name="TextBox 2"/>
          <p:cNvSpPr txBox="1"/>
          <p:nvPr/>
        </p:nvSpPr>
        <p:spPr>
          <a:xfrm>
            <a:off x="220663" y="125413"/>
            <a:ext cx="124226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spc="-300" dirty="0" smtClean="0">
                <a:latin typeface="微软雅黑" pitchFamily="34" charset="-122"/>
                <a:ea typeface="微软雅黑" pitchFamily="34" charset="-122"/>
              </a:rPr>
              <a:t>TWO</a:t>
            </a:r>
            <a:endParaRPr lang="en-US" altLang="zh-CN" sz="3600" b="1" spc="-3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76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81" dur="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86" dur="2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8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91" dur="2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2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8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1" dur="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6" dur="2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8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1" dur="2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3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6" dur="2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8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1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6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8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8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53" presetClass="exit" presetSubtype="32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1" dur="25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5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53" presetClass="entr" presetSubtype="16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6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1" dur="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6" dur="2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2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8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1" dur="2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2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6" dur="2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2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8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1" dur="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6" dur="2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2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8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1" dur="2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2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3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6" dur="2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2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8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1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6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8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8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53" presetClass="exit" presetSubtype="32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1" dur="25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25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1" presetID="2" presetClass="exit" presetSubtype="1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2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3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2" presetClass="exit" presetSubtype="3" fill="hold" grpId="4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6" dur="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7" dur="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2" presetClass="exit" presetSubtype="3" fill="hold" grpId="4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0" dur="2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1" dur="2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2" presetClass="exit" presetSubtype="3" fill="hold" grpId="4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4" dur="2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5" dur="2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2" presetClass="exit" presetSubtype="2" fill="hold" grpId="4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8" dur="2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9" dur="2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2" presetClass="exit" presetSubtype="2" fill="hold" grpId="4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2" dur="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3" dur="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2" presetClass="exit" presetSubtype="6" fill="hold" grpId="4" nodeType="withEffect">
                                  <p:stCondLst>
                                    <p:cond delay="1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6" dur="2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7" dur="2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2" presetClass="exit" presetSubtype="6" fill="hold" grpId="4" nodeType="withEffect">
                                  <p:stCondLst>
                                    <p:cond delay="17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0" dur="2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1" dur="2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2" presetClass="exit" presetSubtype="6" fill="hold" grpId="4" nodeType="withEffect">
                                  <p:stCondLst>
                                    <p:cond delay="18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4" dur="2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5" dur="2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2" presetClass="exit" presetSubtype="4" fill="hold" grpId="4" nodeType="withEffect">
                                  <p:stCondLst>
                                    <p:cond delay="19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8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9" dur="2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2" presetClass="exit" presetSubtype="4" fill="hold" grpId="4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2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3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2" presetClass="exit" presetSubtype="12" fill="hold" grpId="4" nodeType="withEffect">
                                  <p:stCondLst>
                                    <p:cond delay="2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6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7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2" presetClass="exit" presetSubtype="12" fill="hold" grpId="4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0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1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2" presetClass="exit" presetSubtype="12" fill="hold" grpId="4" nodeType="withEffect">
                                  <p:stCondLst>
                                    <p:cond delay="2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4" dur="25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5" dur="25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3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1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9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3" presetID="1" presetClass="entr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7" grpId="3" animBg="1"/>
      <p:bldP spid="7" grpId="4" animBg="1"/>
      <p:bldP spid="7" grpId="5" animBg="1"/>
      <p:bldP spid="12" grpId="0" animBg="1"/>
      <p:bldP spid="12" grpId="1" animBg="1"/>
      <p:bldP spid="12" grpId="2" animBg="1"/>
      <p:bldP spid="12" grpId="3" animBg="1"/>
      <p:bldP spid="12" grpId="4" animBg="1"/>
      <p:bldP spid="12" grpId="5" animBg="1"/>
      <p:bldP spid="13" grpId="0" animBg="1"/>
      <p:bldP spid="13" grpId="1" animBg="1"/>
      <p:bldP spid="13" grpId="2" animBg="1"/>
      <p:bldP spid="13" grpId="3" animBg="1"/>
      <p:bldP spid="13" grpId="4" animBg="1"/>
      <p:bldP spid="13" grpId="5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15" grpId="0" animBg="1"/>
      <p:bldP spid="15" grpId="1" animBg="1"/>
      <p:bldP spid="15" grpId="2" animBg="1"/>
      <p:bldP spid="15" grpId="3" animBg="1"/>
      <p:bldP spid="15" grpId="4" animBg="1"/>
      <p:bldP spid="15" grpId="5" animBg="1"/>
      <p:bldP spid="16" grpId="0" animBg="1"/>
      <p:bldP spid="16" grpId="1" animBg="1"/>
      <p:bldP spid="16" grpId="2" animBg="1"/>
      <p:bldP spid="16" grpId="3" animBg="1"/>
      <p:bldP spid="16" grpId="4" animBg="1"/>
      <p:bldP spid="16" grpId="5" animBg="1"/>
      <p:bldP spid="17" grpId="0" animBg="1"/>
      <p:bldP spid="17" grpId="1" animBg="1"/>
      <p:bldP spid="17" grpId="2" animBg="1"/>
      <p:bldP spid="17" grpId="3" animBg="1"/>
      <p:bldP spid="17" grpId="4" animBg="1"/>
      <p:bldP spid="17" grpId="5" animBg="1"/>
      <p:bldP spid="18" grpId="0" animBg="1"/>
      <p:bldP spid="18" grpId="1" animBg="1"/>
      <p:bldP spid="18" grpId="2" animBg="1"/>
      <p:bldP spid="18" grpId="3" animBg="1"/>
      <p:bldP spid="18" grpId="4" animBg="1"/>
      <p:bldP spid="18" grpId="5" animBg="1"/>
      <p:bldP spid="19" grpId="0" animBg="1"/>
      <p:bldP spid="19" grpId="1" animBg="1"/>
      <p:bldP spid="19" grpId="2" animBg="1"/>
      <p:bldP spid="19" grpId="3" animBg="1"/>
      <p:bldP spid="19" grpId="4" animBg="1"/>
      <p:bldP spid="19" grpId="5" animBg="1"/>
      <p:bldP spid="20" grpId="0" animBg="1"/>
      <p:bldP spid="20" grpId="1" animBg="1"/>
      <p:bldP spid="20" grpId="2" animBg="1"/>
      <p:bldP spid="20" grpId="3" animBg="1"/>
      <p:bldP spid="20" grpId="4" animBg="1"/>
      <p:bldP spid="20" grpId="5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20663" y="125413"/>
            <a:ext cx="4216732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71500" indent="-571500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altLang="zh-CN" sz="3600" b="1" spc="-300" dirty="0" err="1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Openpose</a:t>
            </a:r>
            <a:r>
              <a:rPr lang="zh-CN" altLang="en-US" sz="3600" b="1" spc="-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600" b="1" spc="-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(Peter)</a:t>
            </a:r>
            <a:endParaRPr lang="en-US" altLang="zh-CN" sz="3600" b="1" spc="-3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283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1819</TotalTime>
  <Words>167</Words>
  <Application>Microsoft Macintosh PowerPoint</Application>
  <PresentationFormat>全屏显示(16:9)</PresentationFormat>
  <Paragraphs>66</Paragraphs>
  <Slides>22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Calibri</vt:lpstr>
      <vt:lpstr>Felix Titling</vt:lpstr>
      <vt:lpstr>PT Serif</vt:lpstr>
      <vt:lpstr>Segoe Print</vt:lpstr>
      <vt:lpstr>Segoe Script</vt:lpstr>
      <vt:lpstr>Stencil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demon</dc:creator>
  <cp:lastModifiedBy>Jingyi Huang</cp:lastModifiedBy>
  <cp:revision>213</cp:revision>
  <dcterms:modified xsi:type="dcterms:W3CDTF">2017-12-24T18:27:47Z</dcterms:modified>
</cp:coreProperties>
</file>